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56" r:id="rId1"/>
  </p:sldMasterIdLst>
  <p:notesMasterIdLst>
    <p:notesMasterId r:id="rId18"/>
  </p:notesMasterIdLst>
  <p:sldIdLst>
    <p:sldId id="256" r:id="rId2"/>
    <p:sldId id="268" r:id="rId3"/>
    <p:sldId id="275" r:id="rId4"/>
    <p:sldId id="257" r:id="rId5"/>
    <p:sldId id="260" r:id="rId6"/>
    <p:sldId id="261" r:id="rId7"/>
    <p:sldId id="262" r:id="rId8"/>
    <p:sldId id="265" r:id="rId9"/>
    <p:sldId id="264" r:id="rId10"/>
    <p:sldId id="259" r:id="rId11"/>
    <p:sldId id="266" r:id="rId12"/>
    <p:sldId id="270" r:id="rId13"/>
    <p:sldId id="276" r:id="rId14"/>
    <p:sldId id="271" r:id="rId15"/>
    <p:sldId id="272" r:id="rId16"/>
    <p:sldId id="274" r:id="rId17"/>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986" autoAdjust="0"/>
    <p:restoredTop sz="94660"/>
  </p:normalViewPr>
  <p:slideViewPr>
    <p:cSldViewPr snapToGrid="0">
      <p:cViewPr varScale="1">
        <p:scale>
          <a:sx n="76" d="100"/>
          <a:sy n="76" d="100"/>
        </p:scale>
        <p:origin x="720"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16065BD7-50EB-4F49-9A4C-DC3321147755}" type="datetimeFigureOut">
              <a:rPr lang="he-IL" smtClean="0"/>
              <a:t>י"ד/סיון/תשפ"ב</a:t>
            </a:fld>
            <a:endParaRPr lang="he-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4694AFA6-E4C7-4C80-875C-7B4FE612079B}" type="slidenum">
              <a:rPr lang="he-IL" smtClean="0"/>
              <a:t>‹#›</a:t>
            </a:fld>
            <a:endParaRPr lang="he-IL"/>
          </a:p>
        </p:txBody>
      </p:sp>
    </p:spTree>
    <p:extLst>
      <p:ext uri="{BB962C8B-B14F-4D97-AF65-F5344CB8AC3E}">
        <p14:creationId xmlns:p14="http://schemas.microsoft.com/office/powerpoint/2010/main" val="394621839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4694AFA6-E4C7-4C80-875C-7B4FE612079B}" type="slidenum">
              <a:rPr lang="he-IL" smtClean="0"/>
              <a:t>5</a:t>
            </a:fld>
            <a:endParaRPr lang="he-IL"/>
          </a:p>
        </p:txBody>
      </p:sp>
    </p:spTree>
    <p:extLst>
      <p:ext uri="{BB962C8B-B14F-4D97-AF65-F5344CB8AC3E}">
        <p14:creationId xmlns:p14="http://schemas.microsoft.com/office/powerpoint/2010/main" val="112685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F1C5802-294A-4CD3-BCC8-2B5212BB783F}" type="datetimeFigureOut">
              <a:rPr lang="he-IL" smtClean="0"/>
              <a:t>י"ד/סיון/תשפ"ב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3F767AB-C5B0-4183-8DB4-E4B66BF85932}" type="slidenum">
              <a:rPr lang="he-IL" smtClean="0"/>
              <a:t>‹#›</a:t>
            </a:fld>
            <a:endParaRPr lang="he-IL"/>
          </a:p>
        </p:txBody>
      </p:sp>
      <p:cxnSp>
        <p:nvCxnSpPr>
          <p:cNvPr id="13" name="Straight Connector 12"/>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73894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1C5802-294A-4CD3-BCC8-2B5212BB783F}" type="datetimeFigureOut">
              <a:rPr lang="he-IL" smtClean="0"/>
              <a:t>י"ד/סיון/תשפ"ב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3F767AB-C5B0-4183-8DB4-E4B66BF85932}" type="slidenum">
              <a:rPr lang="he-IL" smtClean="0"/>
              <a:t>‹#›</a:t>
            </a:fld>
            <a:endParaRPr lang="he-IL"/>
          </a:p>
        </p:txBody>
      </p:sp>
    </p:spTree>
    <p:extLst>
      <p:ext uri="{BB962C8B-B14F-4D97-AF65-F5344CB8AC3E}">
        <p14:creationId xmlns:p14="http://schemas.microsoft.com/office/powerpoint/2010/main" val="3181771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1C5802-294A-4CD3-BCC8-2B5212BB783F}" type="datetimeFigureOut">
              <a:rPr lang="he-IL" smtClean="0"/>
              <a:t>י"ד/סיון/תשפ"ב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3F767AB-C5B0-4183-8DB4-E4B66BF85932}" type="slidenum">
              <a:rPr lang="he-IL" smtClean="0"/>
              <a:t>‹#›</a:t>
            </a:fld>
            <a:endParaRPr lang="he-IL"/>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70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1C5802-294A-4CD3-BCC8-2B5212BB783F}" type="datetimeFigureOut">
              <a:rPr lang="he-IL" smtClean="0"/>
              <a:t>י"ד/סיון/תשפ"ב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3F767AB-C5B0-4183-8DB4-E4B66BF85932}" type="slidenum">
              <a:rPr lang="he-IL" smtClean="0"/>
              <a:t>‹#›</a:t>
            </a:fld>
            <a:endParaRPr lang="he-IL"/>
          </a:p>
        </p:txBody>
      </p:sp>
    </p:spTree>
    <p:extLst>
      <p:ext uri="{BB962C8B-B14F-4D97-AF65-F5344CB8AC3E}">
        <p14:creationId xmlns:p14="http://schemas.microsoft.com/office/powerpoint/2010/main" val="2732257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1C5802-294A-4CD3-BCC8-2B5212BB783F}" type="datetimeFigureOut">
              <a:rPr lang="he-IL" smtClean="0"/>
              <a:t>י"ד/סיון/תשפ"ב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3F767AB-C5B0-4183-8DB4-E4B66BF85932}" type="slidenum">
              <a:rPr lang="he-IL" smtClean="0"/>
              <a:t>‹#›</a:t>
            </a:fld>
            <a:endParaRPr lang="he-IL"/>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90608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1C5802-294A-4CD3-BCC8-2B5212BB783F}" type="datetimeFigureOut">
              <a:rPr lang="he-IL" smtClean="0"/>
              <a:t>י"ד/סיון/תשפ"ב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E3F767AB-C5B0-4183-8DB4-E4B66BF85932}" type="slidenum">
              <a:rPr lang="he-IL" smtClean="0"/>
              <a:t>‹#›</a:t>
            </a:fld>
            <a:endParaRPr lang="he-IL"/>
          </a:p>
        </p:txBody>
      </p:sp>
    </p:spTree>
    <p:extLst>
      <p:ext uri="{BB962C8B-B14F-4D97-AF65-F5344CB8AC3E}">
        <p14:creationId xmlns:p14="http://schemas.microsoft.com/office/powerpoint/2010/main" val="1435206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1C5802-294A-4CD3-BCC8-2B5212BB783F}" type="datetimeFigureOut">
              <a:rPr lang="he-IL" smtClean="0"/>
              <a:t>י"ד/סיון/תשפ"ב</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E3F767AB-C5B0-4183-8DB4-E4B66BF85932}" type="slidenum">
              <a:rPr lang="he-IL" smtClean="0"/>
              <a:t>‹#›</a:t>
            </a:fld>
            <a:endParaRPr lang="he-IL"/>
          </a:p>
        </p:txBody>
      </p:sp>
    </p:spTree>
    <p:extLst>
      <p:ext uri="{BB962C8B-B14F-4D97-AF65-F5344CB8AC3E}">
        <p14:creationId xmlns:p14="http://schemas.microsoft.com/office/powerpoint/2010/main" val="318605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1C5802-294A-4CD3-BCC8-2B5212BB783F}" type="datetimeFigureOut">
              <a:rPr lang="he-IL" smtClean="0"/>
              <a:t>י"ד/סיון/תשפ"ב</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E3F767AB-C5B0-4183-8DB4-E4B66BF85932}" type="slidenum">
              <a:rPr lang="he-IL" smtClean="0"/>
              <a:t>‹#›</a:t>
            </a:fld>
            <a:endParaRPr lang="he-IL"/>
          </a:p>
        </p:txBody>
      </p:sp>
    </p:spTree>
    <p:extLst>
      <p:ext uri="{BB962C8B-B14F-4D97-AF65-F5344CB8AC3E}">
        <p14:creationId xmlns:p14="http://schemas.microsoft.com/office/powerpoint/2010/main" val="1090216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1C5802-294A-4CD3-BCC8-2B5212BB783F}" type="datetimeFigureOut">
              <a:rPr lang="he-IL" smtClean="0"/>
              <a:t>י"ד/סיון/תשפ"ב</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E3F767AB-C5B0-4183-8DB4-E4B66BF85932}" type="slidenum">
              <a:rPr lang="he-IL" smtClean="0"/>
              <a:t>‹#›</a:t>
            </a:fld>
            <a:endParaRPr lang="he-IL"/>
          </a:p>
        </p:txBody>
      </p:sp>
    </p:spTree>
    <p:extLst>
      <p:ext uri="{BB962C8B-B14F-4D97-AF65-F5344CB8AC3E}">
        <p14:creationId xmlns:p14="http://schemas.microsoft.com/office/powerpoint/2010/main" val="2199188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1C5802-294A-4CD3-BCC8-2B5212BB783F}" type="datetimeFigureOut">
              <a:rPr lang="he-IL" smtClean="0"/>
              <a:t>י"ד/סיון/תשפ"ב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E3F767AB-C5B0-4183-8DB4-E4B66BF85932}" type="slidenum">
              <a:rPr lang="he-IL" smtClean="0"/>
              <a:t>‹#›</a:t>
            </a:fld>
            <a:endParaRPr lang="he-IL"/>
          </a:p>
        </p:txBody>
      </p:sp>
    </p:spTree>
    <p:extLst>
      <p:ext uri="{BB962C8B-B14F-4D97-AF65-F5344CB8AC3E}">
        <p14:creationId xmlns:p14="http://schemas.microsoft.com/office/powerpoint/2010/main" val="3898296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1C5802-294A-4CD3-BCC8-2B5212BB783F}" type="datetimeFigureOut">
              <a:rPr lang="he-IL" smtClean="0"/>
              <a:t>י"ד/סיון/תשפ"ב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E3F767AB-C5B0-4183-8DB4-E4B66BF85932}" type="slidenum">
              <a:rPr lang="he-IL" smtClean="0"/>
              <a:t>‹#›</a:t>
            </a:fld>
            <a:endParaRPr lang="he-IL"/>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686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F1C5802-294A-4CD3-BCC8-2B5212BB783F}" type="datetimeFigureOut">
              <a:rPr lang="he-IL" smtClean="0"/>
              <a:t>י"ד/סיון/תשפ"ב</a:t>
            </a:fld>
            <a:endParaRPr lang="he-IL"/>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he-IL"/>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3F767AB-C5B0-4183-8DB4-E4B66BF85932}" type="slidenum">
              <a:rPr lang="he-IL" smtClean="0"/>
              <a:t>‹#›</a:t>
            </a:fld>
            <a:endParaRPr lang="he-IL"/>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8092123"/>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1"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r" defTabSz="914400" rtl="1"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r" defTabSz="914400" rtl="1"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r" defTabSz="914400" rtl="1"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r" defTabSz="914400" rtl="1"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r" defTabSz="914400" rtl="1"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r" defTabSz="914400" rtl="1"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r" defTabSz="914400" rtl="1"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r" defTabSz="914400" rtl="1"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225" y="348792"/>
            <a:ext cx="10611775" cy="5646655"/>
          </a:xfrm>
        </p:spPr>
        <p:txBody>
          <a:bodyPr>
            <a:normAutofit/>
          </a:bodyPr>
          <a:lstStyle/>
          <a:p>
            <a:pPr algn="l" rtl="0"/>
            <a:br>
              <a:rPr lang="en-US" dirty="0"/>
            </a:br>
            <a:r>
              <a:rPr lang="en-US" dirty="0"/>
              <a:t>Pam 7.42</a:t>
            </a:r>
            <a:br>
              <a:rPr lang="he-IL" dirty="0"/>
            </a:br>
            <a:r>
              <a:rPr lang="en-US" dirty="0"/>
              <a:t>Portfolio Analysis &amp; Monitoring</a:t>
            </a:r>
            <a:br>
              <a:rPr lang="en-US" dirty="0"/>
            </a:br>
            <a:br>
              <a:rPr lang="en-US" dirty="0"/>
            </a:br>
            <a:br>
              <a:rPr lang="en-US" dirty="0"/>
            </a:br>
            <a:br>
              <a:rPr lang="en-US" dirty="0"/>
            </a:br>
            <a:br>
              <a:rPr lang="en-US" dirty="0"/>
            </a:br>
            <a:br>
              <a:rPr lang="en-US" dirty="0"/>
            </a:br>
            <a:r>
              <a:rPr lang="en-US" sz="2000" dirty="0"/>
              <a:t>Powered by</a:t>
            </a:r>
            <a:endParaRPr lang="he-IL" sz="2000" dirty="0"/>
          </a:p>
        </p:txBody>
      </p:sp>
      <p:pic>
        <p:nvPicPr>
          <p:cNvPr id="5" name="Picture 4"/>
          <p:cNvPicPr>
            <a:picLocks noChangeAspect="1"/>
          </p:cNvPicPr>
          <p:nvPr/>
        </p:nvPicPr>
        <p:blipFill>
          <a:blip r:embed="rId2"/>
          <a:stretch>
            <a:fillRect/>
          </a:stretch>
        </p:blipFill>
        <p:spPr>
          <a:xfrm>
            <a:off x="10099015" y="182487"/>
            <a:ext cx="2036760" cy="2130404"/>
          </a:xfrm>
          <a:prstGeom prst="rect">
            <a:avLst/>
          </a:prstGeom>
        </p:spPr>
      </p:pic>
      <p:pic>
        <p:nvPicPr>
          <p:cNvPr id="6" name="Picture 5"/>
          <p:cNvPicPr>
            <a:picLocks noChangeAspect="1"/>
          </p:cNvPicPr>
          <p:nvPr/>
        </p:nvPicPr>
        <p:blipFill>
          <a:blip r:embed="rId3"/>
          <a:stretch>
            <a:fillRect/>
          </a:stretch>
        </p:blipFill>
        <p:spPr>
          <a:xfrm>
            <a:off x="71366" y="5806080"/>
            <a:ext cx="1452634" cy="548924"/>
          </a:xfrm>
          <a:prstGeom prst="rect">
            <a:avLst/>
          </a:prstGeom>
        </p:spPr>
      </p:pic>
    </p:spTree>
    <p:extLst>
      <p:ext uri="{BB962C8B-B14F-4D97-AF65-F5344CB8AC3E}">
        <p14:creationId xmlns:p14="http://schemas.microsoft.com/office/powerpoint/2010/main" val="31339878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he-IL" dirty="0">
                <a:latin typeface="Arial" panose="020B0604020202020204" pitchFamily="34" charset="0"/>
                <a:cs typeface="Arial" panose="020B0604020202020204" pitchFamily="34" charset="0"/>
              </a:rPr>
              <a:t>ממשק נוח ומהיר של עדכון קבצים</a:t>
            </a:r>
          </a:p>
        </p:txBody>
      </p:sp>
      <p:pic>
        <p:nvPicPr>
          <p:cNvPr id="4" name="Content Placeholder 3"/>
          <p:cNvPicPr>
            <a:picLocks noGrp="1" noChangeAspect="1"/>
          </p:cNvPicPr>
          <p:nvPr>
            <p:ph idx="1"/>
          </p:nvPr>
        </p:nvPicPr>
        <p:blipFill>
          <a:blip r:embed="rId2"/>
          <a:stretch>
            <a:fillRect/>
          </a:stretch>
        </p:blipFill>
        <p:spPr>
          <a:xfrm>
            <a:off x="1196592" y="2286000"/>
            <a:ext cx="9374953" cy="4022725"/>
          </a:xfrm>
          <a:prstGeom prst="rect">
            <a:avLst/>
          </a:prstGeom>
        </p:spPr>
      </p:pic>
      <p:pic>
        <p:nvPicPr>
          <p:cNvPr id="5" name="Picture 4"/>
          <p:cNvPicPr>
            <a:picLocks noChangeAspect="1"/>
          </p:cNvPicPr>
          <p:nvPr/>
        </p:nvPicPr>
        <p:blipFill>
          <a:blip r:embed="rId3"/>
          <a:stretch>
            <a:fillRect/>
          </a:stretch>
        </p:blipFill>
        <p:spPr>
          <a:xfrm>
            <a:off x="747204" y="585216"/>
            <a:ext cx="1114521" cy="1165763"/>
          </a:xfrm>
          <a:prstGeom prst="rect">
            <a:avLst/>
          </a:prstGeom>
        </p:spPr>
      </p:pic>
    </p:spTree>
    <p:extLst>
      <p:ext uri="{BB962C8B-B14F-4D97-AF65-F5344CB8AC3E}">
        <p14:creationId xmlns:p14="http://schemas.microsoft.com/office/powerpoint/2010/main" val="4887223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1472" y="585216"/>
            <a:ext cx="9260732" cy="1499616"/>
          </a:xfrm>
        </p:spPr>
        <p:txBody>
          <a:bodyPr/>
          <a:lstStyle/>
          <a:p>
            <a:pPr algn="r"/>
            <a:r>
              <a:rPr lang="he-IL" dirty="0">
                <a:latin typeface="Arial" panose="020B0604020202020204" pitchFamily="34" charset="0"/>
                <a:cs typeface="Arial" panose="020B0604020202020204" pitchFamily="34" charset="0"/>
              </a:rPr>
              <a:t>דוח איסורים-הצגה מהירה ונוחה של סך האיסורים על כלל התיקים</a:t>
            </a:r>
          </a:p>
        </p:txBody>
      </p:sp>
      <p:pic>
        <p:nvPicPr>
          <p:cNvPr id="5" name="Picture 4"/>
          <p:cNvPicPr>
            <a:picLocks noChangeAspect="1"/>
          </p:cNvPicPr>
          <p:nvPr/>
        </p:nvPicPr>
        <p:blipFill>
          <a:blip r:embed="rId2"/>
          <a:stretch>
            <a:fillRect/>
          </a:stretch>
        </p:blipFill>
        <p:spPr>
          <a:xfrm>
            <a:off x="747204" y="585216"/>
            <a:ext cx="1114521" cy="1165763"/>
          </a:xfrm>
          <a:prstGeom prst="rect">
            <a:avLst/>
          </a:prstGeom>
        </p:spPr>
      </p:pic>
      <p:sp>
        <p:nvSpPr>
          <p:cNvPr id="6" name="Content Placeholder 5">
            <a:extLst>
              <a:ext uri="{FF2B5EF4-FFF2-40B4-BE49-F238E27FC236}">
                <a16:creationId xmlns:a16="http://schemas.microsoft.com/office/drawing/2014/main" id="{5E0529DA-B6D1-446B-8937-FB2E15D3599D}"/>
              </a:ext>
            </a:extLst>
          </p:cNvPr>
          <p:cNvSpPr>
            <a:spLocks noGrp="1"/>
          </p:cNvSpPr>
          <p:nvPr>
            <p:ph idx="1"/>
          </p:nvPr>
        </p:nvSpPr>
        <p:spPr/>
        <p:txBody>
          <a:bodyPr/>
          <a:lstStyle/>
          <a:p>
            <a:endParaRPr lang="he-IL"/>
          </a:p>
        </p:txBody>
      </p:sp>
      <p:pic>
        <p:nvPicPr>
          <p:cNvPr id="10" name="Picture 9">
            <a:extLst>
              <a:ext uri="{FF2B5EF4-FFF2-40B4-BE49-F238E27FC236}">
                <a16:creationId xmlns:a16="http://schemas.microsoft.com/office/drawing/2014/main" id="{FFD43F83-D665-4A37-B4AE-5A61A9D7C13A}"/>
              </a:ext>
            </a:extLst>
          </p:cNvPr>
          <p:cNvPicPr>
            <a:picLocks noChangeAspect="1"/>
          </p:cNvPicPr>
          <p:nvPr/>
        </p:nvPicPr>
        <p:blipFill>
          <a:blip r:embed="rId3"/>
          <a:stretch>
            <a:fillRect/>
          </a:stretch>
        </p:blipFill>
        <p:spPr>
          <a:xfrm>
            <a:off x="1024127" y="2286000"/>
            <a:ext cx="9720073" cy="3986784"/>
          </a:xfrm>
          <a:prstGeom prst="rect">
            <a:avLst/>
          </a:prstGeom>
        </p:spPr>
      </p:pic>
    </p:spTree>
    <p:extLst>
      <p:ext uri="{BB962C8B-B14F-4D97-AF65-F5344CB8AC3E}">
        <p14:creationId xmlns:p14="http://schemas.microsoft.com/office/powerpoint/2010/main" val="4141694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he-IL" dirty="0">
                <a:latin typeface="Arial" panose="020B0604020202020204" pitchFamily="34" charset="0"/>
                <a:cs typeface="Arial" panose="020B0604020202020204" pitchFamily="34" charset="0"/>
              </a:rPr>
              <a:t>נתונים היסטוריים</a:t>
            </a:r>
            <a:br>
              <a:rPr lang="he-IL" dirty="0">
                <a:latin typeface="Arial" panose="020B0604020202020204" pitchFamily="34" charset="0"/>
                <a:cs typeface="Arial" panose="020B0604020202020204" pitchFamily="34" charset="0"/>
              </a:rPr>
            </a:br>
            <a:r>
              <a:rPr lang="he-IL" sz="1600" dirty="0">
                <a:latin typeface="Arial" panose="020B0604020202020204" pitchFamily="34" charset="0"/>
                <a:cs typeface="Arial" panose="020B0604020202020204" pitchFamily="34" charset="0"/>
              </a:rPr>
              <a:t>ניתן להציג נתונים הסטריים לתיק , כולל מחמ\תשואה\אחוז נייר ועוד בתיק לתאריך שיבחר על ידי היוזר </a:t>
            </a:r>
            <a:br>
              <a:rPr lang="he-IL" sz="1600" dirty="0">
                <a:latin typeface="Arial" panose="020B0604020202020204" pitchFamily="34" charset="0"/>
                <a:cs typeface="Arial" panose="020B0604020202020204" pitchFamily="34" charset="0"/>
              </a:rPr>
            </a:br>
            <a:r>
              <a:rPr lang="he-IL" sz="1600" dirty="0">
                <a:latin typeface="Arial" panose="020B0604020202020204" pitchFamily="34" charset="0"/>
                <a:cs typeface="Arial" panose="020B0604020202020204" pitchFamily="34" charset="0"/>
              </a:rPr>
              <a:t>בחירת התאריך תציג לתיק גם את האיסורים המשוייכים לו לאותו תאריך ואת מדיניות התיק לאותו תאריך </a:t>
            </a:r>
            <a:br>
              <a:rPr lang="he-IL" sz="1600" dirty="0">
                <a:latin typeface="Arial" panose="020B0604020202020204" pitchFamily="34" charset="0"/>
                <a:cs typeface="Arial" panose="020B0604020202020204" pitchFamily="34" charset="0"/>
              </a:rPr>
            </a:br>
            <a:r>
              <a:rPr lang="he-IL" sz="1600" dirty="0">
                <a:latin typeface="Arial" panose="020B0604020202020204" pitchFamily="34" charset="0"/>
                <a:cs typeface="Arial" panose="020B0604020202020204" pitchFamily="34" charset="0"/>
              </a:rPr>
              <a:t>וגם את נתוני התיק לאותו תאריך</a:t>
            </a:r>
          </a:p>
        </p:txBody>
      </p:sp>
      <p:sp>
        <p:nvSpPr>
          <p:cNvPr id="3" name="Content Placeholder 2"/>
          <p:cNvSpPr>
            <a:spLocks noGrp="1"/>
          </p:cNvSpPr>
          <p:nvPr>
            <p:ph idx="1"/>
          </p:nvPr>
        </p:nvSpPr>
        <p:spPr/>
        <p:txBody>
          <a:bodyPr/>
          <a:lstStyle/>
          <a:p>
            <a:endParaRPr lang="he-IL"/>
          </a:p>
        </p:txBody>
      </p:sp>
      <p:pic>
        <p:nvPicPr>
          <p:cNvPr id="6" name="Picture 5"/>
          <p:cNvPicPr>
            <a:picLocks noChangeAspect="1"/>
          </p:cNvPicPr>
          <p:nvPr/>
        </p:nvPicPr>
        <p:blipFill>
          <a:blip r:embed="rId2"/>
          <a:stretch>
            <a:fillRect/>
          </a:stretch>
        </p:blipFill>
        <p:spPr>
          <a:xfrm>
            <a:off x="209876" y="436772"/>
            <a:ext cx="1114521" cy="1165763"/>
          </a:xfrm>
          <a:prstGeom prst="rect">
            <a:avLst/>
          </a:prstGeom>
        </p:spPr>
      </p:pic>
      <p:pic>
        <p:nvPicPr>
          <p:cNvPr id="7" name="Picture 6">
            <a:extLst>
              <a:ext uri="{FF2B5EF4-FFF2-40B4-BE49-F238E27FC236}">
                <a16:creationId xmlns:a16="http://schemas.microsoft.com/office/drawing/2014/main" id="{77DA4C7D-A78B-4DDE-8E8E-54C3F1B49FAF}"/>
              </a:ext>
            </a:extLst>
          </p:cNvPr>
          <p:cNvPicPr>
            <a:picLocks noChangeAspect="1"/>
          </p:cNvPicPr>
          <p:nvPr/>
        </p:nvPicPr>
        <p:blipFill>
          <a:blip r:embed="rId3"/>
          <a:stretch>
            <a:fillRect/>
          </a:stretch>
        </p:blipFill>
        <p:spPr>
          <a:xfrm>
            <a:off x="1024128" y="2286000"/>
            <a:ext cx="9720072" cy="4044810"/>
          </a:xfrm>
          <a:prstGeom prst="rect">
            <a:avLst/>
          </a:prstGeom>
        </p:spPr>
      </p:pic>
    </p:spTree>
    <p:extLst>
      <p:ext uri="{BB962C8B-B14F-4D97-AF65-F5344CB8AC3E}">
        <p14:creationId xmlns:p14="http://schemas.microsoft.com/office/powerpoint/2010/main" val="15163304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F7F83-4A4B-4449-994D-CB8977FA2CD4}"/>
              </a:ext>
            </a:extLst>
          </p:cNvPr>
          <p:cNvSpPr>
            <a:spLocks noGrp="1"/>
          </p:cNvSpPr>
          <p:nvPr>
            <p:ph type="title"/>
          </p:nvPr>
        </p:nvSpPr>
        <p:spPr/>
        <p:txBody>
          <a:bodyPr/>
          <a:lstStyle/>
          <a:p>
            <a:pPr algn="just"/>
            <a:r>
              <a:rPr lang="he-IL" dirty="0"/>
              <a:t>דוח חשיפות- </a:t>
            </a:r>
            <a:r>
              <a:rPr lang="he-IL" sz="2400" dirty="0"/>
              <a:t>על פי דרישות משרד האוצר</a:t>
            </a:r>
          </a:p>
        </p:txBody>
      </p:sp>
      <p:pic>
        <p:nvPicPr>
          <p:cNvPr id="6" name="Content Placeholder 5">
            <a:extLst>
              <a:ext uri="{FF2B5EF4-FFF2-40B4-BE49-F238E27FC236}">
                <a16:creationId xmlns:a16="http://schemas.microsoft.com/office/drawing/2014/main" id="{61E32DA7-E758-40AF-9BF9-40336C6EB569}"/>
              </a:ext>
            </a:extLst>
          </p:cNvPr>
          <p:cNvPicPr>
            <a:picLocks noGrp="1" noChangeAspect="1"/>
          </p:cNvPicPr>
          <p:nvPr>
            <p:ph idx="1"/>
          </p:nvPr>
        </p:nvPicPr>
        <p:blipFill>
          <a:blip r:embed="rId2"/>
          <a:stretch>
            <a:fillRect/>
          </a:stretch>
        </p:blipFill>
        <p:spPr>
          <a:xfrm>
            <a:off x="1023938" y="2392807"/>
            <a:ext cx="9720262" cy="3809110"/>
          </a:xfrm>
        </p:spPr>
      </p:pic>
      <p:pic>
        <p:nvPicPr>
          <p:cNvPr id="4" name="Picture 3">
            <a:extLst>
              <a:ext uri="{FF2B5EF4-FFF2-40B4-BE49-F238E27FC236}">
                <a16:creationId xmlns:a16="http://schemas.microsoft.com/office/drawing/2014/main" id="{957301AA-D21D-4BEC-BAC7-274B11182B4B}"/>
              </a:ext>
            </a:extLst>
          </p:cNvPr>
          <p:cNvPicPr>
            <a:picLocks noChangeAspect="1"/>
          </p:cNvPicPr>
          <p:nvPr/>
        </p:nvPicPr>
        <p:blipFill>
          <a:blip r:embed="rId3"/>
          <a:stretch>
            <a:fillRect/>
          </a:stretch>
        </p:blipFill>
        <p:spPr>
          <a:xfrm>
            <a:off x="738382" y="752142"/>
            <a:ext cx="1114521" cy="1165763"/>
          </a:xfrm>
          <a:prstGeom prst="rect">
            <a:avLst/>
          </a:prstGeom>
        </p:spPr>
      </p:pic>
    </p:spTree>
    <p:extLst>
      <p:ext uri="{BB962C8B-B14F-4D97-AF65-F5344CB8AC3E}">
        <p14:creationId xmlns:p14="http://schemas.microsoft.com/office/powerpoint/2010/main" val="3059945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he-IL" dirty="0">
                <a:latin typeface="Arial" panose="020B0604020202020204" pitchFamily="34" charset="0"/>
                <a:cs typeface="Arial" panose="020B0604020202020204" pitchFamily="34" charset="0"/>
              </a:rPr>
              <a:t>תצוגה גרפיט נוחה וגמישה</a:t>
            </a:r>
            <a:br>
              <a:rPr lang="he-IL" dirty="0">
                <a:latin typeface="Arial" panose="020B0604020202020204" pitchFamily="34" charset="0"/>
                <a:cs typeface="Arial" panose="020B0604020202020204" pitchFamily="34" charset="0"/>
              </a:rPr>
            </a:br>
            <a:r>
              <a:rPr lang="he-IL" sz="1600" dirty="0">
                <a:latin typeface="Arial" panose="020B0604020202020204" pitchFamily="34" charset="0"/>
                <a:cs typeface="Arial" panose="020B0604020202020204" pitchFamily="34" charset="0"/>
              </a:rPr>
              <a:t>למערכת הפאם יכולת גרפיט המאפשרת לכל משתמש ליצור לעצמו גרפים על פי שדות שהוא יבחר.</a:t>
            </a:r>
            <a:br>
              <a:rPr lang="he-IL" sz="1600" dirty="0">
                <a:latin typeface="Arial" panose="020B0604020202020204" pitchFamily="34" charset="0"/>
                <a:cs typeface="Arial" panose="020B0604020202020204" pitchFamily="34" charset="0"/>
              </a:rPr>
            </a:br>
            <a:r>
              <a:rPr lang="he-IL" sz="1600" dirty="0">
                <a:latin typeface="Arial" panose="020B0604020202020204" pitchFamily="34" charset="0"/>
                <a:cs typeface="Arial" panose="020B0604020202020204" pitchFamily="34" charset="0"/>
              </a:rPr>
              <a:t>בגרף המוצג מטה ניתן לראות את סך האחזקה בקונצרני על פי דירוג </a:t>
            </a:r>
            <a:r>
              <a:rPr lang="he-IL" sz="1600" b="1" u="sng" dirty="0">
                <a:latin typeface="Arial" panose="020B0604020202020204" pitchFamily="34" charset="0"/>
                <a:cs typeface="Arial" panose="020B0604020202020204" pitchFamily="34" charset="0"/>
              </a:rPr>
              <a:t>כולל שיקוף</a:t>
            </a:r>
            <a:br>
              <a:rPr lang="he-IL" sz="1600" dirty="0">
                <a:latin typeface="Arial" panose="020B0604020202020204" pitchFamily="34" charset="0"/>
                <a:cs typeface="Arial" panose="020B0604020202020204" pitchFamily="34" charset="0"/>
              </a:rPr>
            </a:br>
            <a:r>
              <a:rPr lang="he-IL" sz="1600" dirty="0">
                <a:latin typeface="Arial" panose="020B0604020202020204" pitchFamily="34" charset="0"/>
                <a:cs typeface="Arial" panose="020B0604020202020204" pitchFamily="34" charset="0"/>
              </a:rPr>
              <a:t> (פירוק הניירות הקונצרניים הנמצאים בקרנות מנוהלות ובקרנות סל)</a:t>
            </a:r>
          </a:p>
        </p:txBody>
      </p:sp>
      <p:sp>
        <p:nvSpPr>
          <p:cNvPr id="3" name="Content Placeholder 2"/>
          <p:cNvSpPr>
            <a:spLocks noGrp="1"/>
          </p:cNvSpPr>
          <p:nvPr>
            <p:ph idx="1"/>
          </p:nvPr>
        </p:nvSpPr>
        <p:spPr/>
        <p:txBody>
          <a:bodyPr/>
          <a:lstStyle/>
          <a:p>
            <a:endParaRPr lang="he-IL"/>
          </a:p>
        </p:txBody>
      </p:sp>
      <p:pic>
        <p:nvPicPr>
          <p:cNvPr id="5" name="Picture 4"/>
          <p:cNvPicPr>
            <a:picLocks noChangeAspect="1"/>
          </p:cNvPicPr>
          <p:nvPr/>
        </p:nvPicPr>
        <p:blipFill>
          <a:blip r:embed="rId2"/>
          <a:stretch>
            <a:fillRect/>
          </a:stretch>
        </p:blipFill>
        <p:spPr>
          <a:xfrm>
            <a:off x="747204" y="585216"/>
            <a:ext cx="1114521" cy="1165763"/>
          </a:xfrm>
          <a:prstGeom prst="rect">
            <a:avLst/>
          </a:prstGeom>
        </p:spPr>
      </p:pic>
      <p:pic>
        <p:nvPicPr>
          <p:cNvPr id="7" name="Picture 6">
            <a:extLst>
              <a:ext uri="{FF2B5EF4-FFF2-40B4-BE49-F238E27FC236}">
                <a16:creationId xmlns:a16="http://schemas.microsoft.com/office/drawing/2014/main" id="{1E874E64-30BE-4BF6-8BD8-56C7FD02FF72}"/>
              </a:ext>
            </a:extLst>
          </p:cNvPr>
          <p:cNvPicPr>
            <a:picLocks noChangeAspect="1"/>
          </p:cNvPicPr>
          <p:nvPr/>
        </p:nvPicPr>
        <p:blipFill>
          <a:blip r:embed="rId3"/>
          <a:stretch>
            <a:fillRect/>
          </a:stretch>
        </p:blipFill>
        <p:spPr>
          <a:xfrm>
            <a:off x="931179" y="2084831"/>
            <a:ext cx="9813022" cy="4475359"/>
          </a:xfrm>
          <a:prstGeom prst="rect">
            <a:avLst/>
          </a:prstGeom>
        </p:spPr>
      </p:pic>
    </p:spTree>
    <p:extLst>
      <p:ext uri="{BB962C8B-B14F-4D97-AF65-F5344CB8AC3E}">
        <p14:creationId xmlns:p14="http://schemas.microsoft.com/office/powerpoint/2010/main" val="5616255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he-IL" sz="4000" dirty="0">
                <a:latin typeface="Arial" panose="020B0604020202020204" pitchFamily="34" charset="0"/>
                <a:cs typeface="Arial" panose="020B0604020202020204" pitchFamily="34" charset="0"/>
              </a:rPr>
              <a:t>פילוח ענפי פעילות בתיק</a:t>
            </a:r>
          </a:p>
        </p:txBody>
      </p:sp>
      <p:pic>
        <p:nvPicPr>
          <p:cNvPr id="5" name="Picture 4"/>
          <p:cNvPicPr>
            <a:picLocks noChangeAspect="1"/>
          </p:cNvPicPr>
          <p:nvPr/>
        </p:nvPicPr>
        <p:blipFill>
          <a:blip r:embed="rId2"/>
          <a:stretch>
            <a:fillRect/>
          </a:stretch>
        </p:blipFill>
        <p:spPr>
          <a:xfrm>
            <a:off x="747204" y="585216"/>
            <a:ext cx="1114521" cy="1165763"/>
          </a:xfrm>
          <a:prstGeom prst="rect">
            <a:avLst/>
          </a:prstGeom>
        </p:spPr>
      </p:pic>
      <p:pic>
        <p:nvPicPr>
          <p:cNvPr id="6" name="Picture 5">
            <a:extLst>
              <a:ext uri="{FF2B5EF4-FFF2-40B4-BE49-F238E27FC236}">
                <a16:creationId xmlns:a16="http://schemas.microsoft.com/office/drawing/2014/main" id="{04A40553-4573-4615-BE08-EFC8B09FCCF4}"/>
              </a:ext>
            </a:extLst>
          </p:cNvPr>
          <p:cNvPicPr>
            <a:picLocks noChangeAspect="1"/>
          </p:cNvPicPr>
          <p:nvPr/>
        </p:nvPicPr>
        <p:blipFill>
          <a:blip r:embed="rId3"/>
          <a:stretch>
            <a:fillRect/>
          </a:stretch>
        </p:blipFill>
        <p:spPr>
          <a:xfrm>
            <a:off x="1861724" y="2266937"/>
            <a:ext cx="9236911" cy="3689246"/>
          </a:xfrm>
          <a:prstGeom prst="rect">
            <a:avLst/>
          </a:prstGeom>
        </p:spPr>
      </p:pic>
    </p:spTree>
    <p:extLst>
      <p:ext uri="{BB962C8B-B14F-4D97-AF65-F5344CB8AC3E}">
        <p14:creationId xmlns:p14="http://schemas.microsoft.com/office/powerpoint/2010/main" val="5810790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984003"/>
          </a:xfrm>
        </p:spPr>
        <p:txBody>
          <a:bodyPr/>
          <a:lstStyle/>
          <a:p>
            <a:r>
              <a:rPr lang="he-IL">
                <a:latin typeface="Arial" panose="020B0604020202020204" pitchFamily="34" charset="0"/>
                <a:cs typeface="Arial" panose="020B0604020202020204" pitchFamily="34" charset="0"/>
              </a:rPr>
              <a:t>תודה רבה!</a:t>
            </a:r>
            <a:endParaRPr lang="he-IL"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2381451" y="1044707"/>
            <a:ext cx="2469407" cy="2582943"/>
          </a:xfrm>
          <a:prstGeom prst="rect">
            <a:avLst/>
          </a:prstGeom>
        </p:spPr>
      </p:pic>
      <p:pic>
        <p:nvPicPr>
          <p:cNvPr id="6" name="Picture 5"/>
          <p:cNvPicPr>
            <a:picLocks noChangeAspect="1"/>
          </p:cNvPicPr>
          <p:nvPr/>
        </p:nvPicPr>
        <p:blipFill>
          <a:blip r:embed="rId3"/>
          <a:stretch>
            <a:fillRect/>
          </a:stretch>
        </p:blipFill>
        <p:spPr>
          <a:xfrm>
            <a:off x="197393" y="6098310"/>
            <a:ext cx="1452634" cy="548924"/>
          </a:xfrm>
          <a:prstGeom prst="rect">
            <a:avLst/>
          </a:prstGeom>
        </p:spPr>
      </p:pic>
    </p:spTree>
    <p:extLst>
      <p:ext uri="{BB962C8B-B14F-4D97-AF65-F5344CB8AC3E}">
        <p14:creationId xmlns:p14="http://schemas.microsoft.com/office/powerpoint/2010/main" val="8948322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867266"/>
            <a:ext cx="9720073" cy="5442093"/>
          </a:xfrm>
        </p:spPr>
        <p:txBody>
          <a:bodyPr>
            <a:normAutofit fontScale="92500" lnSpcReduction="10000"/>
          </a:bodyPr>
          <a:lstStyle/>
          <a:p>
            <a:pPr algn="ctr"/>
            <a:r>
              <a:rPr lang="he-IL" sz="3500" dirty="0">
                <a:latin typeface="Arial" panose="020B0604020202020204" pitchFamily="34" charset="0"/>
                <a:cs typeface="Arial" panose="020B0604020202020204" pitchFamily="34" charset="0"/>
              </a:rPr>
              <a:t> </a:t>
            </a:r>
            <a:r>
              <a:rPr lang="he-IL" sz="3500" u="sng" dirty="0">
                <a:latin typeface="Arial" panose="020B0604020202020204" pitchFamily="34" charset="0"/>
                <a:cs typeface="Arial" panose="020B0604020202020204" pitchFamily="34" charset="0"/>
              </a:rPr>
              <a:t>המערכת נותנת מענה על שני צרכים מרכזיים בניהול תיקי השקעות:</a:t>
            </a:r>
            <a:endParaRPr lang="en-US" sz="3500" dirty="0">
              <a:latin typeface="Arial" panose="020B0604020202020204" pitchFamily="34" charset="0"/>
              <a:cs typeface="Arial" panose="020B0604020202020204" pitchFamily="34" charset="0"/>
            </a:endParaRPr>
          </a:p>
          <a:p>
            <a:pPr>
              <a:buFont typeface="Arial" panose="020B0604020202020204" pitchFamily="34" charset="0"/>
              <a:buChar char="•"/>
            </a:pPr>
            <a:r>
              <a:rPr lang="he-IL" sz="3200" b="1" u="sng" dirty="0">
                <a:latin typeface="Arial" panose="020B0604020202020204" pitchFamily="34" charset="0"/>
                <a:cs typeface="Arial" panose="020B0604020202020204" pitchFamily="34" charset="0"/>
              </a:rPr>
              <a:t>בקרה -</a:t>
            </a:r>
            <a:r>
              <a:rPr lang="he-IL" sz="3200" dirty="0">
                <a:latin typeface="Arial" panose="020B0604020202020204" pitchFamily="34" charset="0"/>
                <a:cs typeface="Arial" panose="020B0604020202020204" pitchFamily="34" charset="0"/>
              </a:rPr>
              <a:t>  עמידה בהגבלות הלקוח, במדיניות השקעות של החברה, בתקנות וחוקים רגולטורים ובנהלים פנימיים של החברה.</a:t>
            </a:r>
            <a:endParaRPr lang="en-US" sz="3200" dirty="0">
              <a:latin typeface="Arial" panose="020B0604020202020204" pitchFamily="34" charset="0"/>
              <a:cs typeface="Arial" panose="020B0604020202020204" pitchFamily="34" charset="0"/>
            </a:endParaRPr>
          </a:p>
          <a:p>
            <a:pPr lvl="0">
              <a:buFont typeface="Arial" panose="020B0604020202020204" pitchFamily="34" charset="0"/>
              <a:buChar char="•"/>
            </a:pPr>
            <a:r>
              <a:rPr lang="he-IL" sz="3200" b="1" u="sng" dirty="0">
                <a:latin typeface="Arial" panose="020B0604020202020204" pitchFamily="34" charset="0"/>
                <a:cs typeface="Arial" panose="020B0604020202020204" pitchFamily="34" charset="0"/>
              </a:rPr>
              <a:t>ניתוח -</a:t>
            </a:r>
            <a:r>
              <a:rPr lang="he-IL" sz="3200" dirty="0">
                <a:latin typeface="Arial" panose="020B0604020202020204" pitchFamily="34" charset="0"/>
                <a:cs typeface="Arial" panose="020B0604020202020204" pitchFamily="34" charset="0"/>
              </a:rPr>
              <a:t>  אנליזות של תיקים קיימים ותיקי סימולציה.</a:t>
            </a:r>
          </a:p>
          <a:p>
            <a:pPr marL="0" lvl="0" indent="0">
              <a:buNone/>
            </a:pPr>
            <a:endParaRPr lang="he-IL" sz="3200" dirty="0">
              <a:latin typeface="Arial" panose="020B0604020202020204" pitchFamily="34" charset="0"/>
              <a:cs typeface="Arial" panose="020B0604020202020204" pitchFamily="34" charset="0"/>
            </a:endParaRPr>
          </a:p>
          <a:p>
            <a:pPr marL="0" lvl="0" indent="0">
              <a:buNone/>
            </a:pPr>
            <a:r>
              <a:rPr lang="he-IL" sz="3200" dirty="0">
                <a:latin typeface="Arial" panose="020B0604020202020204" pitchFamily="34" charset="0"/>
                <a:cs typeface="Arial" panose="020B0604020202020204" pitchFamily="34" charset="0"/>
              </a:rPr>
              <a:t>המערכת מאפשרת קליטות של מגוון מוצרי השקעה ושיקופם בתיק ההשקעות ע"פ בחירת המשתמש, לדוגמא - </a:t>
            </a:r>
          </a:p>
          <a:p>
            <a:pPr marL="0" lvl="0" indent="0">
              <a:buNone/>
            </a:pPr>
            <a:r>
              <a:rPr lang="he-IL" sz="3200" dirty="0">
                <a:latin typeface="Arial" panose="020B0604020202020204" pitchFamily="34" charset="0"/>
                <a:cs typeface="Arial" panose="020B0604020202020204" pitchFamily="34" charset="0"/>
              </a:rPr>
              <a:t>חשיפות בהתאם לדוח גילוי נאות המפורסם ודוח אחזקות קרן במגנ״א עבור קרנות סל, דוחות של מוצרים פנסיוניים (קופות גמל, קה״ש וכו') לפי אתרי גמל נט, מסלקה פנסיונית ועוד.</a:t>
            </a:r>
          </a:p>
          <a:p>
            <a:pPr lvl="0"/>
            <a:endParaRPr lang="en-US" sz="1400" dirty="0"/>
          </a:p>
          <a:p>
            <a:endParaRPr lang="he-IL" dirty="0"/>
          </a:p>
        </p:txBody>
      </p:sp>
      <p:pic>
        <p:nvPicPr>
          <p:cNvPr id="4" name="Picture 3"/>
          <p:cNvPicPr>
            <a:picLocks noChangeAspect="1"/>
          </p:cNvPicPr>
          <p:nvPr/>
        </p:nvPicPr>
        <p:blipFill>
          <a:blip r:embed="rId2"/>
          <a:stretch>
            <a:fillRect/>
          </a:stretch>
        </p:blipFill>
        <p:spPr>
          <a:xfrm>
            <a:off x="333278" y="302412"/>
            <a:ext cx="1114521" cy="1165763"/>
          </a:xfrm>
          <a:prstGeom prst="rect">
            <a:avLst/>
          </a:prstGeom>
        </p:spPr>
      </p:pic>
    </p:spTree>
    <p:extLst>
      <p:ext uri="{BB962C8B-B14F-4D97-AF65-F5344CB8AC3E}">
        <p14:creationId xmlns:p14="http://schemas.microsoft.com/office/powerpoint/2010/main" val="19759965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47050-7566-4921-921F-81CD4202E4A2}"/>
              </a:ext>
            </a:extLst>
          </p:cNvPr>
          <p:cNvSpPr>
            <a:spLocks noGrp="1"/>
          </p:cNvSpPr>
          <p:nvPr>
            <p:ph type="title"/>
          </p:nvPr>
        </p:nvSpPr>
        <p:spPr/>
        <p:txBody>
          <a:bodyPr>
            <a:normAutofit/>
          </a:bodyPr>
          <a:lstStyle/>
          <a:p>
            <a:pPr algn="ctr"/>
            <a:r>
              <a:rPr lang="he-IL" sz="3600" b="1" u="sng" dirty="0">
                <a:latin typeface="Arial" panose="020B0604020202020204" pitchFamily="34" charset="0"/>
                <a:cs typeface="Arial" panose="020B0604020202020204" pitchFamily="34" charset="0"/>
              </a:rPr>
              <a:t>עוד  מאפשרת המערכת:</a:t>
            </a:r>
            <a:br>
              <a:rPr lang="en-US" sz="3600" b="1" u="sng" dirty="0">
                <a:latin typeface="Arial" panose="020B0604020202020204" pitchFamily="34" charset="0"/>
                <a:cs typeface="Arial" panose="020B0604020202020204" pitchFamily="34" charset="0"/>
              </a:rPr>
            </a:br>
            <a:endParaRPr lang="he-IL" sz="3600" dirty="0"/>
          </a:p>
        </p:txBody>
      </p:sp>
      <p:sp>
        <p:nvSpPr>
          <p:cNvPr id="3" name="Content Placeholder 2">
            <a:extLst>
              <a:ext uri="{FF2B5EF4-FFF2-40B4-BE49-F238E27FC236}">
                <a16:creationId xmlns:a16="http://schemas.microsoft.com/office/drawing/2014/main" id="{DC35B60B-8729-4252-9D71-CE7DF8A158A4}"/>
              </a:ext>
            </a:extLst>
          </p:cNvPr>
          <p:cNvSpPr>
            <a:spLocks noGrp="1"/>
          </p:cNvSpPr>
          <p:nvPr>
            <p:ph idx="1"/>
          </p:nvPr>
        </p:nvSpPr>
        <p:spPr>
          <a:xfrm>
            <a:off x="1024128" y="1668544"/>
            <a:ext cx="9720073" cy="4640816"/>
          </a:xfrm>
        </p:spPr>
        <p:txBody>
          <a:bodyPr>
            <a:normAutofit fontScale="70000" lnSpcReduction="20000"/>
          </a:bodyPr>
          <a:lstStyle/>
          <a:p>
            <a:pPr lvl="0">
              <a:buFont typeface="Arial" panose="020B0604020202020204" pitchFamily="34" charset="0"/>
              <a:buChar char="•"/>
            </a:pPr>
            <a:r>
              <a:rPr lang="he-IL" sz="3400" dirty="0">
                <a:latin typeface="Arial" panose="020B0604020202020204" pitchFamily="34" charset="0"/>
                <a:cs typeface="Arial" panose="020B0604020202020204" pitchFamily="34" charset="0"/>
              </a:rPr>
              <a:t>ניהול במערכת של רשימות ניירות ערך שלגביהן יבוצעו בקרות.</a:t>
            </a:r>
          </a:p>
          <a:p>
            <a:pPr lvl="0">
              <a:buFont typeface="Arial" panose="020B0604020202020204" pitchFamily="34" charset="0"/>
              <a:buChar char="•"/>
            </a:pPr>
            <a:r>
              <a:rPr lang="he-IL" sz="3400" dirty="0">
                <a:latin typeface="Arial" panose="020B0604020202020204" pitchFamily="34" charset="0"/>
                <a:cs typeface="Arial" panose="020B0604020202020204" pitchFamily="34" charset="0"/>
              </a:rPr>
              <a:t>״פירוק" קרנות נאמנות לפי פרמטרים שונים כגון: חשיפות, ענפים, דירוגים.</a:t>
            </a:r>
          </a:p>
          <a:p>
            <a:pPr lvl="0">
              <a:buFont typeface="Arial" panose="020B0604020202020204" pitchFamily="34" charset="0"/>
              <a:buChar char="•"/>
            </a:pPr>
            <a:r>
              <a:rPr lang="he-IL" sz="3400" dirty="0">
                <a:latin typeface="Arial" panose="020B0604020202020204" pitchFamily="34" charset="0"/>
                <a:cs typeface="Arial" panose="020B0604020202020204" pitchFamily="34" charset="0"/>
              </a:rPr>
              <a:t>שיקוף קרנות נאמנות ופירוט אחזקות הקרן </a:t>
            </a:r>
            <a:r>
              <a:rPr lang="en-US" sz="3400" dirty="0">
                <a:latin typeface="Arial" panose="020B0604020202020204" pitchFamily="34" charset="0"/>
                <a:cs typeface="Arial" panose="020B0604020202020204" pitchFamily="34" charset="0"/>
              </a:rPr>
              <a:t>level 2</a:t>
            </a:r>
            <a:r>
              <a:rPr lang="he-IL" sz="3400" dirty="0">
                <a:latin typeface="Arial" panose="020B0604020202020204" pitchFamily="34" charset="0"/>
                <a:cs typeface="Arial" panose="020B0604020202020204" pitchFamily="34" charset="0"/>
              </a:rPr>
              <a:t> (קרן בתוך קרן).</a:t>
            </a:r>
          </a:p>
          <a:p>
            <a:pPr lvl="0">
              <a:buFont typeface="Arial" panose="020B0604020202020204" pitchFamily="34" charset="0"/>
              <a:buChar char="•"/>
            </a:pPr>
            <a:r>
              <a:rPr lang="he-IL" sz="3400" dirty="0">
                <a:latin typeface="Arial" panose="020B0604020202020204" pitchFamily="34" charset="0"/>
                <a:cs typeface="Arial" panose="020B0604020202020204" pitchFamily="34" charset="0"/>
              </a:rPr>
              <a:t>״פירוק" מוצרים פנסיוניים לפי פרמטרים שונים כגון: חשיפות, ענפים.</a:t>
            </a:r>
          </a:p>
          <a:p>
            <a:pPr lvl="0">
              <a:buFont typeface="Arial" panose="020B0604020202020204" pitchFamily="34" charset="0"/>
              <a:buChar char="•"/>
            </a:pPr>
            <a:r>
              <a:rPr lang="he-IL" sz="3400" dirty="0">
                <a:latin typeface="Arial" panose="020B0604020202020204" pitchFamily="34" charset="0"/>
                <a:cs typeface="Arial" panose="020B0604020202020204" pitchFamily="34" charset="0"/>
              </a:rPr>
              <a:t>קליטת מח״מ של קרנות נאמנות ומוצרים פנסיוניים (על פי קובץ אקסל), קרנות מחקות וקרנות סל.</a:t>
            </a:r>
          </a:p>
          <a:p>
            <a:pPr lvl="0">
              <a:buFont typeface="Arial" panose="020B0604020202020204" pitchFamily="34" charset="0"/>
              <a:buChar char="•"/>
            </a:pPr>
            <a:r>
              <a:rPr lang="he-IL" sz="3400" dirty="0">
                <a:latin typeface="Arial" panose="020B0604020202020204" pitchFamily="34" charset="0"/>
                <a:cs typeface="Arial" panose="020B0604020202020204" pitchFamily="34" charset="0"/>
              </a:rPr>
              <a:t>קליטת נתונים משתנים סינתטיים של קרנות סל על אג״ח - מח״מ + דירוג מינימלי (על פי ניתוח מדד הייחוס).</a:t>
            </a:r>
          </a:p>
          <a:p>
            <a:pPr lvl="0">
              <a:buFont typeface="Arial" panose="020B0604020202020204" pitchFamily="34" charset="0"/>
              <a:buChar char="•"/>
            </a:pPr>
            <a:r>
              <a:rPr lang="he-IL" sz="3400" dirty="0">
                <a:latin typeface="Arial" panose="020B0604020202020204" pitchFamily="34" charset="0"/>
                <a:cs typeface="Arial" panose="020B0604020202020204" pitchFamily="34" charset="0"/>
              </a:rPr>
              <a:t>קליטת נתונים משתנים סינתטיים </a:t>
            </a:r>
            <a:r>
              <a:rPr lang="en-US" sz="3400" dirty="0">
                <a:latin typeface="Arial" panose="020B0604020202020204" pitchFamily="34" charset="0"/>
                <a:cs typeface="Arial" panose="020B0604020202020204" pitchFamily="34" charset="0"/>
              </a:rPr>
              <a:t>ETF</a:t>
            </a:r>
            <a:r>
              <a:rPr lang="he-IL" sz="3400" dirty="0">
                <a:latin typeface="Arial" panose="020B0604020202020204" pitchFamily="34" charset="0"/>
                <a:cs typeface="Arial" panose="020B0604020202020204" pitchFamily="34" charset="0"/>
              </a:rPr>
              <a:t> על אג״ח בחו״ל- מח״מ + דירוג מינימלי (על פי ניתוח מדד הייחוס).</a:t>
            </a:r>
          </a:p>
          <a:p>
            <a:pPr lvl="0">
              <a:buFont typeface="Arial" panose="020B0604020202020204" pitchFamily="34" charset="0"/>
              <a:buChar char="•"/>
            </a:pPr>
            <a:r>
              <a:rPr lang="he-IL" sz="3400" dirty="0">
                <a:latin typeface="Arial" panose="020B0604020202020204" pitchFamily="34" charset="0"/>
                <a:cs typeface="Arial" panose="020B0604020202020204" pitchFamily="34" charset="0"/>
              </a:rPr>
              <a:t>הצגת נתונים היסטורים של תיק ההשקעות כולל אחזקות ופרמטרים של התיק.</a:t>
            </a:r>
          </a:p>
          <a:p>
            <a:pPr lvl="0">
              <a:buFont typeface="Arial" panose="020B0604020202020204" pitchFamily="34" charset="0"/>
              <a:buChar char="•"/>
            </a:pPr>
            <a:r>
              <a:rPr lang="he-IL" sz="3400" dirty="0">
                <a:latin typeface="Arial" panose="020B0604020202020204" pitchFamily="34" charset="0"/>
                <a:cs typeface="Arial" panose="020B0604020202020204" pitchFamily="34" charset="0"/>
              </a:rPr>
              <a:t>הרשאות לפי משתמש</a:t>
            </a:r>
            <a:endParaRPr lang="he-IL" sz="3400" dirty="0"/>
          </a:p>
          <a:p>
            <a:endParaRPr lang="he-IL" dirty="0"/>
          </a:p>
        </p:txBody>
      </p:sp>
      <p:pic>
        <p:nvPicPr>
          <p:cNvPr id="5" name="Picture 4">
            <a:extLst>
              <a:ext uri="{FF2B5EF4-FFF2-40B4-BE49-F238E27FC236}">
                <a16:creationId xmlns:a16="http://schemas.microsoft.com/office/drawing/2014/main" id="{DCE7079F-066B-4386-AD5B-4EBC379F5C33}"/>
              </a:ext>
            </a:extLst>
          </p:cNvPr>
          <p:cNvPicPr>
            <a:picLocks noChangeAspect="1"/>
          </p:cNvPicPr>
          <p:nvPr/>
        </p:nvPicPr>
        <p:blipFill>
          <a:blip r:embed="rId2"/>
          <a:stretch>
            <a:fillRect/>
          </a:stretch>
        </p:blipFill>
        <p:spPr>
          <a:xfrm>
            <a:off x="333278" y="302412"/>
            <a:ext cx="1114521" cy="1165763"/>
          </a:xfrm>
          <a:prstGeom prst="rect">
            <a:avLst/>
          </a:prstGeom>
        </p:spPr>
      </p:pic>
    </p:spTree>
    <p:extLst>
      <p:ext uri="{BB962C8B-B14F-4D97-AF65-F5344CB8AC3E}">
        <p14:creationId xmlns:p14="http://schemas.microsoft.com/office/powerpoint/2010/main" val="2394778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he-IL" sz="4800" dirty="0">
                <a:latin typeface="Arial" panose="020B0604020202020204" pitchFamily="34" charset="0"/>
                <a:cs typeface="Arial" panose="020B0604020202020204" pitchFamily="34" charset="0"/>
              </a:rPr>
              <a:t>דף הבית- הצגת הרכב תיק המנוהל</a:t>
            </a:r>
            <a:br>
              <a:rPr lang="he-IL" dirty="0">
                <a:latin typeface="Arial" panose="020B0604020202020204" pitchFamily="34" charset="0"/>
                <a:cs typeface="Arial" panose="020B0604020202020204" pitchFamily="34" charset="0"/>
              </a:rPr>
            </a:br>
            <a:br>
              <a:rPr lang="he-IL" sz="1200" dirty="0">
                <a:latin typeface="Arial" panose="020B0604020202020204" pitchFamily="34" charset="0"/>
                <a:cs typeface="Arial" panose="020B0604020202020204" pitchFamily="34" charset="0"/>
              </a:rPr>
            </a:br>
            <a:r>
              <a:rPr lang="he-IL" sz="1800" dirty="0">
                <a:latin typeface="Arial" panose="020B0604020202020204" pitchFamily="34" charset="0"/>
                <a:cs typeface="Arial" panose="020B0604020202020204" pitchFamily="34" charset="0"/>
              </a:rPr>
              <a:t>דף הבית מאפשר למשתמש להציג את כל השדות הקיימים במגמה 2020 – דירוג\מחמ\תשואה\הפרש ממשלתי ועוד</a:t>
            </a:r>
            <a:br>
              <a:rPr lang="he-IL" sz="1800" dirty="0">
                <a:latin typeface="Arial" panose="020B0604020202020204" pitchFamily="34" charset="0"/>
                <a:cs typeface="Arial" panose="020B0604020202020204" pitchFamily="34" charset="0"/>
              </a:rPr>
            </a:br>
            <a:r>
              <a:rPr lang="he-IL" sz="1800" dirty="0">
                <a:latin typeface="Arial" panose="020B0604020202020204" pitchFamily="34" charset="0"/>
                <a:cs typeface="Arial" panose="020B0604020202020204" pitchFamily="34" charset="0"/>
              </a:rPr>
              <a:t>כמו כן ניתן להכניס לתצוגה גם שדות פנימיים של הארגון על כל נייר ונייר – דירוג פנימי\המלצות אנליסטיים\ניירות </a:t>
            </a:r>
            <a:br>
              <a:rPr lang="he-IL" sz="1800" dirty="0">
                <a:latin typeface="Arial" panose="020B0604020202020204" pitchFamily="34" charset="0"/>
                <a:cs typeface="Arial" panose="020B0604020202020204" pitchFamily="34" charset="0"/>
              </a:rPr>
            </a:br>
            <a:r>
              <a:rPr lang="he-IL" sz="1800" dirty="0">
                <a:latin typeface="Arial" panose="020B0604020202020204" pitchFamily="34" charset="0"/>
                <a:cs typeface="Arial" panose="020B0604020202020204" pitchFamily="34" charset="0"/>
              </a:rPr>
              <a:t>מותרים להשקעה וכדומה </a:t>
            </a:r>
            <a:br>
              <a:rPr lang="he-IL" sz="1200" dirty="0">
                <a:latin typeface="Arial" panose="020B0604020202020204" pitchFamily="34" charset="0"/>
                <a:cs typeface="Arial" panose="020B0604020202020204" pitchFamily="34" charset="0"/>
              </a:rPr>
            </a:br>
            <a:endParaRPr lang="he-IL" dirty="0">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p:txBody>
          <a:bodyPr/>
          <a:lstStyle/>
          <a:p>
            <a:endParaRPr lang="he-IL" dirty="0"/>
          </a:p>
        </p:txBody>
      </p:sp>
      <p:pic>
        <p:nvPicPr>
          <p:cNvPr id="7" name="Picture 6"/>
          <p:cNvPicPr>
            <a:picLocks noChangeAspect="1"/>
          </p:cNvPicPr>
          <p:nvPr/>
        </p:nvPicPr>
        <p:blipFill>
          <a:blip r:embed="rId2"/>
          <a:stretch>
            <a:fillRect/>
          </a:stretch>
        </p:blipFill>
        <p:spPr>
          <a:xfrm>
            <a:off x="466867" y="436772"/>
            <a:ext cx="1114521" cy="1165763"/>
          </a:xfrm>
          <a:prstGeom prst="rect">
            <a:avLst/>
          </a:prstGeom>
        </p:spPr>
      </p:pic>
      <p:pic>
        <p:nvPicPr>
          <p:cNvPr id="4" name="Picture 3">
            <a:extLst>
              <a:ext uri="{FF2B5EF4-FFF2-40B4-BE49-F238E27FC236}">
                <a16:creationId xmlns:a16="http://schemas.microsoft.com/office/drawing/2014/main" id="{20361108-B625-4E01-BF9C-3AE7CD0C1DCE}"/>
              </a:ext>
            </a:extLst>
          </p:cNvPr>
          <p:cNvPicPr>
            <a:picLocks noChangeAspect="1"/>
          </p:cNvPicPr>
          <p:nvPr/>
        </p:nvPicPr>
        <p:blipFill>
          <a:blip r:embed="rId3"/>
          <a:stretch>
            <a:fillRect/>
          </a:stretch>
        </p:blipFill>
        <p:spPr>
          <a:xfrm>
            <a:off x="1069324" y="2155971"/>
            <a:ext cx="9674876" cy="4265257"/>
          </a:xfrm>
          <a:prstGeom prst="rect">
            <a:avLst/>
          </a:prstGeom>
        </p:spPr>
      </p:pic>
    </p:spTree>
    <p:extLst>
      <p:ext uri="{BB962C8B-B14F-4D97-AF65-F5344CB8AC3E}">
        <p14:creationId xmlns:p14="http://schemas.microsoft.com/office/powerpoint/2010/main" val="4706833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7114" y="585216"/>
            <a:ext cx="8617085" cy="1499616"/>
          </a:xfrm>
        </p:spPr>
        <p:txBody>
          <a:bodyPr>
            <a:normAutofit fontScale="90000"/>
          </a:bodyPr>
          <a:lstStyle/>
          <a:p>
            <a:pPr algn="r"/>
            <a:r>
              <a:rPr lang="he-IL" sz="4800" dirty="0">
                <a:latin typeface="Arial" panose="020B0604020202020204" pitchFamily="34" charset="0"/>
                <a:cs typeface="Arial" panose="020B0604020202020204" pitchFamily="34" charset="0"/>
              </a:rPr>
              <a:t>שיקוף + הרכב קרנות מלא</a:t>
            </a:r>
            <a:r>
              <a:rPr lang="he-IL" dirty="0">
                <a:latin typeface="Arial" panose="020B0604020202020204" pitchFamily="34" charset="0"/>
                <a:cs typeface="Arial" panose="020B0604020202020204" pitchFamily="34" charset="0"/>
              </a:rPr>
              <a:t> </a:t>
            </a:r>
            <a:r>
              <a:rPr lang="he-IL" sz="2700" dirty="0">
                <a:latin typeface="Arial" panose="020B0604020202020204" pitchFamily="34" charset="0"/>
                <a:cs typeface="Arial" panose="020B0604020202020204" pitchFamily="34" charset="0"/>
              </a:rPr>
              <a:t>(כולל </a:t>
            </a:r>
            <a:r>
              <a:rPr lang="en-US" sz="2700" dirty="0">
                <a:latin typeface="Arial" panose="020B0604020202020204" pitchFamily="34" charset="0"/>
                <a:cs typeface="Arial" panose="020B0604020202020204" pitchFamily="34" charset="0"/>
              </a:rPr>
              <a:t>level2</a:t>
            </a:r>
            <a:r>
              <a:rPr lang="he-IL" sz="2800" dirty="0">
                <a:latin typeface="Arial" panose="020B0604020202020204" pitchFamily="34" charset="0"/>
                <a:cs typeface="Arial" panose="020B0604020202020204" pitchFamily="34" charset="0"/>
              </a:rPr>
              <a:t>)</a:t>
            </a:r>
            <a:br>
              <a:rPr lang="he-IL" sz="2800" dirty="0">
                <a:latin typeface="Arial" panose="020B0604020202020204" pitchFamily="34" charset="0"/>
                <a:cs typeface="Arial" panose="020B0604020202020204" pitchFamily="34" charset="0"/>
              </a:rPr>
            </a:br>
            <a:r>
              <a:rPr lang="he-IL" sz="1800" dirty="0">
                <a:latin typeface="Arial" panose="020B0604020202020204" pitchFamily="34" charset="0"/>
                <a:cs typeface="Arial" panose="020B0604020202020204" pitchFamily="34" charset="0"/>
              </a:rPr>
              <a:t>שיקוף מלא של קרנות מנוהלות, כולל קרנות סל המוחזקות בקרנות מנוהלות.</a:t>
            </a:r>
            <a:br>
              <a:rPr lang="he-IL" sz="1800" dirty="0">
                <a:latin typeface="Arial" panose="020B0604020202020204" pitchFamily="34" charset="0"/>
                <a:cs typeface="Arial" panose="020B0604020202020204" pitchFamily="34" charset="0"/>
              </a:rPr>
            </a:br>
            <a:r>
              <a:rPr lang="he-IL" sz="1800" dirty="0">
                <a:latin typeface="Arial" panose="020B0604020202020204" pitchFamily="34" charset="0"/>
                <a:cs typeface="Arial" panose="020B0604020202020204" pitchFamily="34" charset="0"/>
              </a:rPr>
              <a:t>שיקוף של קרנות הסל העוקבות אחר מדדי תל אביב מבוצע על פי משקלן של הניירות הכוללות במדד היחוס</a:t>
            </a:r>
            <a:br>
              <a:rPr lang="he-IL" sz="1800" dirty="0">
                <a:latin typeface="Arial" panose="020B0604020202020204" pitchFamily="34" charset="0"/>
                <a:cs typeface="Arial" panose="020B0604020202020204" pitchFamily="34" charset="0"/>
              </a:rPr>
            </a:br>
            <a:br>
              <a:rPr lang="he-IL" sz="1800" dirty="0">
                <a:latin typeface="Arial" panose="020B0604020202020204" pitchFamily="34" charset="0"/>
                <a:cs typeface="Arial" panose="020B0604020202020204" pitchFamily="34" charset="0"/>
              </a:rPr>
            </a:br>
            <a:r>
              <a:rPr lang="he-IL" sz="1800" dirty="0">
                <a:latin typeface="Arial" panose="020B0604020202020204" pitchFamily="34" charset="0"/>
                <a:cs typeface="Arial" panose="020B0604020202020204" pitchFamily="34" charset="0"/>
              </a:rPr>
              <a:t> לפניכם תצוגה של תיק לפני שיקוף</a:t>
            </a:r>
            <a:br>
              <a:rPr lang="he-IL" sz="1200" dirty="0">
                <a:latin typeface="Arial" panose="020B0604020202020204" pitchFamily="34" charset="0"/>
                <a:cs typeface="Arial" panose="020B0604020202020204" pitchFamily="34" charset="0"/>
              </a:rPr>
            </a:br>
            <a:br>
              <a:rPr lang="en-US" sz="1200" dirty="0"/>
            </a:br>
            <a:endParaRPr lang="en-US" sz="1200" dirty="0"/>
          </a:p>
        </p:txBody>
      </p:sp>
      <p:sp>
        <p:nvSpPr>
          <p:cNvPr id="3" name="Content Placeholder 2"/>
          <p:cNvSpPr>
            <a:spLocks noGrp="1"/>
          </p:cNvSpPr>
          <p:nvPr>
            <p:ph idx="1"/>
          </p:nvPr>
        </p:nvSpPr>
        <p:spPr/>
        <p:txBody>
          <a:bodyPr/>
          <a:lstStyle/>
          <a:p>
            <a:endParaRPr lang="he-IL"/>
          </a:p>
        </p:txBody>
      </p:sp>
      <p:cxnSp>
        <p:nvCxnSpPr>
          <p:cNvPr id="8" name="Straight Arrow Connector 7"/>
          <p:cNvCxnSpPr/>
          <p:nvPr/>
        </p:nvCxnSpPr>
        <p:spPr>
          <a:xfrm flipV="1">
            <a:off x="7548665" y="6219217"/>
            <a:ext cx="343709" cy="1297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a:stretch>
            <a:fillRect/>
          </a:stretch>
        </p:blipFill>
        <p:spPr>
          <a:xfrm>
            <a:off x="466867" y="321266"/>
            <a:ext cx="1114521" cy="1165763"/>
          </a:xfrm>
          <a:prstGeom prst="rect">
            <a:avLst/>
          </a:prstGeom>
        </p:spPr>
      </p:pic>
      <p:cxnSp>
        <p:nvCxnSpPr>
          <p:cNvPr id="7" name="Straight Arrow Connector 6"/>
          <p:cNvCxnSpPr>
            <a:cxnSpLocks/>
          </p:cNvCxnSpPr>
          <p:nvPr/>
        </p:nvCxnSpPr>
        <p:spPr>
          <a:xfrm>
            <a:off x="7370547" y="6232187"/>
            <a:ext cx="795292" cy="6485"/>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2F12FDCE-F419-4AA2-9AB0-2BBA7A770BA1}"/>
              </a:ext>
            </a:extLst>
          </p:cNvPr>
          <p:cNvPicPr>
            <a:picLocks noChangeAspect="1"/>
          </p:cNvPicPr>
          <p:nvPr/>
        </p:nvPicPr>
        <p:blipFill>
          <a:blip r:embed="rId4"/>
          <a:stretch>
            <a:fillRect/>
          </a:stretch>
        </p:blipFill>
        <p:spPr>
          <a:xfrm>
            <a:off x="1024126" y="2021747"/>
            <a:ext cx="9720073" cy="4514987"/>
          </a:xfrm>
          <a:prstGeom prst="rect">
            <a:avLst/>
          </a:prstGeom>
        </p:spPr>
      </p:pic>
      <p:pic>
        <p:nvPicPr>
          <p:cNvPr id="12" name="Picture 11">
            <a:extLst>
              <a:ext uri="{FF2B5EF4-FFF2-40B4-BE49-F238E27FC236}">
                <a16:creationId xmlns:a16="http://schemas.microsoft.com/office/drawing/2014/main" id="{3324D4B6-816C-408F-AD1E-94DE2E4B5A27}"/>
              </a:ext>
            </a:extLst>
          </p:cNvPr>
          <p:cNvPicPr>
            <a:picLocks noChangeAspect="1"/>
          </p:cNvPicPr>
          <p:nvPr/>
        </p:nvPicPr>
        <p:blipFill>
          <a:blip r:embed="rId5"/>
          <a:stretch>
            <a:fillRect/>
          </a:stretch>
        </p:blipFill>
        <p:spPr>
          <a:xfrm>
            <a:off x="7090940" y="5989907"/>
            <a:ext cx="1971675" cy="45861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8525853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he-IL" dirty="0">
                <a:latin typeface="Arial" panose="020B0604020202020204" pitchFamily="34" charset="0"/>
                <a:cs typeface="Arial" panose="020B0604020202020204" pitchFamily="34" charset="0"/>
              </a:rPr>
              <a:t>הצגה של תיק לאחר שיקוף</a:t>
            </a:r>
            <a:br>
              <a:rPr lang="he-IL" dirty="0">
                <a:latin typeface="Arial" panose="020B0604020202020204" pitchFamily="34" charset="0"/>
                <a:cs typeface="Arial" panose="020B0604020202020204" pitchFamily="34" charset="0"/>
              </a:rPr>
            </a:br>
            <a:r>
              <a:rPr lang="he-IL" sz="1600" dirty="0">
                <a:latin typeface="Arial" panose="020B0604020202020204" pitchFamily="34" charset="0"/>
                <a:cs typeface="Arial" panose="020B0604020202020204" pitchFamily="34" charset="0"/>
              </a:rPr>
              <a:t>בתמונה המצורפת אנחנו רואים את התיק שהוצג בשקופית קודמת לאחר שיקוף וכולל קרנות סל וקרנות מסורתיות</a:t>
            </a:r>
          </a:p>
        </p:txBody>
      </p:sp>
      <p:cxnSp>
        <p:nvCxnSpPr>
          <p:cNvPr id="9" name="Straight Arrow Connector 8"/>
          <p:cNvCxnSpPr/>
          <p:nvPr/>
        </p:nvCxnSpPr>
        <p:spPr>
          <a:xfrm>
            <a:off x="7121154" y="6209488"/>
            <a:ext cx="414540" cy="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stretch>
            <a:fillRect/>
          </a:stretch>
        </p:blipFill>
        <p:spPr>
          <a:xfrm>
            <a:off x="333279" y="436772"/>
            <a:ext cx="1114521" cy="1165763"/>
          </a:xfrm>
          <a:prstGeom prst="rect">
            <a:avLst/>
          </a:prstGeom>
        </p:spPr>
      </p:pic>
      <p:sp>
        <p:nvSpPr>
          <p:cNvPr id="3" name="Content Placeholder 2"/>
          <p:cNvSpPr>
            <a:spLocks noGrp="1"/>
          </p:cNvSpPr>
          <p:nvPr>
            <p:ph idx="1"/>
          </p:nvPr>
        </p:nvSpPr>
        <p:spPr/>
        <p:txBody>
          <a:bodyPr/>
          <a:lstStyle/>
          <a:p>
            <a:endParaRPr lang="he-IL" dirty="0"/>
          </a:p>
        </p:txBody>
      </p:sp>
      <p:cxnSp>
        <p:nvCxnSpPr>
          <p:cNvPr id="8" name="Straight Arrow Connector 7"/>
          <p:cNvCxnSpPr/>
          <p:nvPr/>
        </p:nvCxnSpPr>
        <p:spPr>
          <a:xfrm>
            <a:off x="7179013" y="6209488"/>
            <a:ext cx="713361" cy="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C182C20-CEC5-4C37-BE5E-46913482C3EE}"/>
              </a:ext>
            </a:extLst>
          </p:cNvPr>
          <p:cNvPicPr>
            <a:picLocks noChangeAspect="1"/>
          </p:cNvPicPr>
          <p:nvPr/>
        </p:nvPicPr>
        <p:blipFill>
          <a:blip r:embed="rId3"/>
          <a:stretch>
            <a:fillRect/>
          </a:stretch>
        </p:blipFill>
        <p:spPr>
          <a:xfrm>
            <a:off x="1024127" y="2286000"/>
            <a:ext cx="9720072" cy="4023360"/>
          </a:xfrm>
          <a:prstGeom prst="rect">
            <a:avLst/>
          </a:prstGeom>
        </p:spPr>
      </p:pic>
      <p:pic>
        <p:nvPicPr>
          <p:cNvPr id="12" name="Picture 11">
            <a:extLst>
              <a:ext uri="{FF2B5EF4-FFF2-40B4-BE49-F238E27FC236}">
                <a16:creationId xmlns:a16="http://schemas.microsoft.com/office/drawing/2014/main" id="{5EA418CB-7381-4980-AD61-21A1FE1A83A0}"/>
              </a:ext>
            </a:extLst>
          </p:cNvPr>
          <p:cNvPicPr>
            <a:picLocks noChangeAspect="1"/>
          </p:cNvPicPr>
          <p:nvPr/>
        </p:nvPicPr>
        <p:blipFill>
          <a:blip r:embed="rId4"/>
          <a:stretch>
            <a:fillRect/>
          </a:stretch>
        </p:blipFill>
        <p:spPr>
          <a:xfrm>
            <a:off x="7042017" y="6010814"/>
            <a:ext cx="1933575" cy="31233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5602746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he-IL" dirty="0">
                <a:latin typeface="Arial" panose="020B0604020202020204" pitchFamily="34" charset="0"/>
                <a:cs typeface="Arial" panose="020B0604020202020204" pitchFamily="34" charset="0"/>
              </a:rPr>
              <a:t>הצגת הרכבי קרנות </a:t>
            </a:r>
            <a:br>
              <a:rPr lang="he-IL" dirty="0">
                <a:latin typeface="Arial" panose="020B0604020202020204" pitchFamily="34" charset="0"/>
                <a:cs typeface="Arial" panose="020B0604020202020204" pitchFamily="34" charset="0"/>
              </a:rPr>
            </a:br>
            <a:r>
              <a:rPr lang="he-IL" sz="1600" dirty="0">
                <a:latin typeface="Arial" panose="020B0604020202020204" pitchFamily="34" charset="0"/>
                <a:cs typeface="Arial" panose="020B0604020202020204" pitchFamily="34" charset="0"/>
              </a:rPr>
              <a:t>ניתן לגשת להרכב הקרנות המצויות בתיק ישירות מהתיק</a:t>
            </a:r>
            <a:br>
              <a:rPr lang="he-IL" sz="1600" dirty="0">
                <a:latin typeface="Arial" panose="020B0604020202020204" pitchFamily="34" charset="0"/>
                <a:cs typeface="Arial" panose="020B0604020202020204" pitchFamily="34" charset="0"/>
              </a:rPr>
            </a:br>
            <a:r>
              <a:rPr lang="he-IL" sz="1600" dirty="0">
                <a:latin typeface="Arial" panose="020B0604020202020204" pitchFamily="34" charset="0"/>
                <a:cs typeface="Arial" panose="020B0604020202020204" pitchFamily="34" charset="0"/>
              </a:rPr>
              <a:t>עבור קרנות הראל ההרכב מעודכן ליום מסחר אחרון</a:t>
            </a:r>
            <a:br>
              <a:rPr lang="he-IL" sz="1600" dirty="0">
                <a:latin typeface="Arial" panose="020B0604020202020204" pitchFamily="34" charset="0"/>
                <a:cs typeface="Arial" panose="020B0604020202020204" pitchFamily="34" charset="0"/>
              </a:rPr>
            </a:br>
            <a:r>
              <a:rPr lang="he-IL" sz="1600" dirty="0">
                <a:latin typeface="Arial" panose="020B0604020202020204" pitchFamily="34" charset="0"/>
                <a:cs typeface="Arial" panose="020B0604020202020204" pitchFamily="34" charset="0"/>
              </a:rPr>
              <a:t>עבור קרנות מתחרים ההרכב הינו על פי  קובץ 203</a:t>
            </a:r>
          </a:p>
        </p:txBody>
      </p:sp>
      <p:pic>
        <p:nvPicPr>
          <p:cNvPr id="7" name="Picture 6"/>
          <p:cNvPicPr>
            <a:picLocks noChangeAspect="1"/>
          </p:cNvPicPr>
          <p:nvPr/>
        </p:nvPicPr>
        <p:blipFill>
          <a:blip r:embed="rId2"/>
          <a:stretch>
            <a:fillRect/>
          </a:stretch>
        </p:blipFill>
        <p:spPr>
          <a:xfrm>
            <a:off x="7541368" y="4801816"/>
            <a:ext cx="571500" cy="438150"/>
          </a:xfrm>
          <a:prstGeom prst="rect">
            <a:avLst/>
          </a:prstGeom>
          <a:ln w="88900" cap="sq" cmpd="thickThin">
            <a:solidFill>
              <a:srgbClr val="000000"/>
            </a:solidFill>
            <a:prstDash val="solid"/>
            <a:miter lim="800000"/>
          </a:ln>
          <a:effectLst>
            <a:innerShdw blurRad="76200">
              <a:srgbClr val="000000"/>
            </a:innerShdw>
          </a:effectLst>
        </p:spPr>
      </p:pic>
      <p:cxnSp>
        <p:nvCxnSpPr>
          <p:cNvPr id="9" name="Straight Arrow Connector 8"/>
          <p:cNvCxnSpPr/>
          <p:nvPr/>
        </p:nvCxnSpPr>
        <p:spPr>
          <a:xfrm>
            <a:off x="8112868" y="5020891"/>
            <a:ext cx="577175"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stretch>
            <a:fillRect/>
          </a:stretch>
        </p:blipFill>
        <p:spPr>
          <a:xfrm>
            <a:off x="747204" y="585216"/>
            <a:ext cx="1114521" cy="1165763"/>
          </a:xfrm>
          <a:prstGeom prst="rect">
            <a:avLst/>
          </a:prstGeom>
        </p:spPr>
      </p:pic>
      <p:sp>
        <p:nvSpPr>
          <p:cNvPr id="4" name="Content Placeholder 3">
            <a:extLst>
              <a:ext uri="{FF2B5EF4-FFF2-40B4-BE49-F238E27FC236}">
                <a16:creationId xmlns:a16="http://schemas.microsoft.com/office/drawing/2014/main" id="{F9D9CBAE-48CD-4B71-94E5-740B33ED5733}"/>
              </a:ext>
            </a:extLst>
          </p:cNvPr>
          <p:cNvSpPr>
            <a:spLocks noGrp="1"/>
          </p:cNvSpPr>
          <p:nvPr>
            <p:ph idx="1"/>
          </p:nvPr>
        </p:nvSpPr>
        <p:spPr/>
        <p:txBody>
          <a:bodyPr/>
          <a:lstStyle/>
          <a:p>
            <a:endParaRPr lang="he-IL" dirty="0"/>
          </a:p>
        </p:txBody>
      </p:sp>
      <p:pic>
        <p:nvPicPr>
          <p:cNvPr id="8" name="Picture 7">
            <a:extLst>
              <a:ext uri="{FF2B5EF4-FFF2-40B4-BE49-F238E27FC236}">
                <a16:creationId xmlns:a16="http://schemas.microsoft.com/office/drawing/2014/main" id="{2A5708A1-FFFE-42D1-8F18-2E0B9EC896A1}"/>
              </a:ext>
            </a:extLst>
          </p:cNvPr>
          <p:cNvPicPr>
            <a:picLocks noChangeAspect="1"/>
          </p:cNvPicPr>
          <p:nvPr/>
        </p:nvPicPr>
        <p:blipFill>
          <a:blip r:embed="rId4"/>
          <a:stretch>
            <a:fillRect/>
          </a:stretch>
        </p:blipFill>
        <p:spPr>
          <a:xfrm>
            <a:off x="1024129" y="2286000"/>
            <a:ext cx="9720071" cy="4063382"/>
          </a:xfrm>
          <a:prstGeom prst="rect">
            <a:avLst/>
          </a:prstGeom>
        </p:spPr>
      </p:pic>
      <p:pic>
        <p:nvPicPr>
          <p:cNvPr id="12" name="Picture 11">
            <a:extLst>
              <a:ext uri="{FF2B5EF4-FFF2-40B4-BE49-F238E27FC236}">
                <a16:creationId xmlns:a16="http://schemas.microsoft.com/office/drawing/2014/main" id="{53578A0C-3B88-4EA6-80D3-3C3EB800FB9A}"/>
              </a:ext>
            </a:extLst>
          </p:cNvPr>
          <p:cNvPicPr>
            <a:picLocks noChangeAspect="1"/>
          </p:cNvPicPr>
          <p:nvPr/>
        </p:nvPicPr>
        <p:blipFill>
          <a:blip r:embed="rId5"/>
          <a:stretch>
            <a:fillRect/>
          </a:stretch>
        </p:blipFill>
        <p:spPr>
          <a:xfrm>
            <a:off x="7990318" y="4366650"/>
            <a:ext cx="699725" cy="432184"/>
          </a:xfrm>
          <a:prstGeom prst="rect">
            <a:avLst/>
          </a:prstGeom>
        </p:spPr>
      </p:pic>
    </p:spTree>
    <p:extLst>
      <p:ext uri="{BB962C8B-B14F-4D97-AF65-F5344CB8AC3E}">
        <p14:creationId xmlns:p14="http://schemas.microsoft.com/office/powerpoint/2010/main" val="193830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he-IL" dirty="0">
                <a:latin typeface="Arial" panose="020B0604020202020204" pitchFamily="34" charset="0"/>
                <a:cs typeface="Arial" panose="020B0604020202020204" pitchFamily="34" charset="0"/>
              </a:rPr>
              <a:t>הצגת הרכב קרנות </a:t>
            </a:r>
            <a:br>
              <a:rPr lang="he-IL" dirty="0">
                <a:latin typeface="Arial" panose="020B0604020202020204" pitchFamily="34" charset="0"/>
                <a:cs typeface="Arial" panose="020B0604020202020204" pitchFamily="34" charset="0"/>
              </a:rPr>
            </a:br>
            <a:r>
              <a:rPr lang="he-IL" sz="1600" dirty="0">
                <a:latin typeface="Arial" panose="020B0604020202020204" pitchFamily="34" charset="0"/>
                <a:cs typeface="Arial" panose="020B0604020202020204" pitchFamily="34" charset="0"/>
              </a:rPr>
              <a:t>ניתן לראות בפאם את הרכב הקרנות של כל תעשיית הקרנות באופן עצמאי ללא קשר להחזקות בתיק </a:t>
            </a:r>
            <a:br>
              <a:rPr lang="he-IL" sz="1600" dirty="0">
                <a:latin typeface="Arial" panose="020B0604020202020204" pitchFamily="34" charset="0"/>
                <a:cs typeface="Arial" panose="020B0604020202020204" pitchFamily="34" charset="0"/>
              </a:rPr>
            </a:br>
            <a:r>
              <a:rPr lang="he-IL" sz="1600" dirty="0">
                <a:latin typeface="Arial" panose="020B0604020202020204" pitchFamily="34" charset="0"/>
                <a:cs typeface="Arial" panose="020B0604020202020204" pitchFamily="34" charset="0"/>
              </a:rPr>
              <a:t> נתונים על קרנות הראל נכון ליום מסחר אחרון וקרנות של מתחרים לפי ק 203</a:t>
            </a:r>
            <a:br>
              <a:rPr lang="he-IL" sz="1600" dirty="0">
                <a:latin typeface="Arial" panose="020B0604020202020204" pitchFamily="34" charset="0"/>
                <a:cs typeface="Arial" panose="020B0604020202020204" pitchFamily="34" charset="0"/>
              </a:rPr>
            </a:br>
            <a:r>
              <a:rPr lang="he-IL" sz="1200" dirty="0">
                <a:latin typeface="Arial" panose="020B0604020202020204" pitchFamily="34" charset="0"/>
                <a:cs typeface="Arial" panose="020B0604020202020204" pitchFamily="34" charset="0"/>
              </a:rPr>
              <a:t> </a:t>
            </a:r>
            <a:endParaRPr lang="he-IL"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he-IL"/>
          </a:p>
        </p:txBody>
      </p:sp>
      <p:pic>
        <p:nvPicPr>
          <p:cNvPr id="6" name="Picture 5"/>
          <p:cNvPicPr>
            <a:picLocks noChangeAspect="1"/>
          </p:cNvPicPr>
          <p:nvPr/>
        </p:nvPicPr>
        <p:blipFill>
          <a:blip r:embed="rId2"/>
          <a:stretch>
            <a:fillRect/>
          </a:stretch>
        </p:blipFill>
        <p:spPr>
          <a:xfrm>
            <a:off x="747204" y="585216"/>
            <a:ext cx="1114521" cy="1165763"/>
          </a:xfrm>
          <a:prstGeom prst="rect">
            <a:avLst/>
          </a:prstGeom>
        </p:spPr>
      </p:pic>
      <p:cxnSp>
        <p:nvCxnSpPr>
          <p:cNvPr id="9" name="Straight Arrow Connector 8"/>
          <p:cNvCxnSpPr/>
          <p:nvPr/>
        </p:nvCxnSpPr>
        <p:spPr>
          <a:xfrm flipH="1">
            <a:off x="1147864" y="3586264"/>
            <a:ext cx="499353" cy="6485"/>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pic>
        <p:nvPicPr>
          <p:cNvPr id="8" name="Picture 7">
            <a:extLst>
              <a:ext uri="{FF2B5EF4-FFF2-40B4-BE49-F238E27FC236}">
                <a16:creationId xmlns:a16="http://schemas.microsoft.com/office/drawing/2014/main" id="{B227EADC-89FE-42D5-808D-91B1D08EF72E}"/>
              </a:ext>
            </a:extLst>
          </p:cNvPr>
          <p:cNvPicPr>
            <a:picLocks noChangeAspect="1"/>
          </p:cNvPicPr>
          <p:nvPr/>
        </p:nvPicPr>
        <p:blipFill>
          <a:blip r:embed="rId3"/>
          <a:stretch>
            <a:fillRect/>
          </a:stretch>
        </p:blipFill>
        <p:spPr>
          <a:xfrm>
            <a:off x="1024127" y="2286000"/>
            <a:ext cx="9720071" cy="4059141"/>
          </a:xfrm>
          <a:prstGeom prst="rect">
            <a:avLst/>
          </a:prstGeom>
        </p:spPr>
      </p:pic>
      <p:pic>
        <p:nvPicPr>
          <p:cNvPr id="10" name="Picture 9">
            <a:extLst>
              <a:ext uri="{FF2B5EF4-FFF2-40B4-BE49-F238E27FC236}">
                <a16:creationId xmlns:a16="http://schemas.microsoft.com/office/drawing/2014/main" id="{C2400895-C63D-47FF-BF19-190B2BBD30B3}"/>
              </a:ext>
            </a:extLst>
          </p:cNvPr>
          <p:cNvPicPr>
            <a:picLocks noChangeAspect="1"/>
          </p:cNvPicPr>
          <p:nvPr/>
        </p:nvPicPr>
        <p:blipFill>
          <a:blip r:embed="rId4"/>
          <a:stretch>
            <a:fillRect/>
          </a:stretch>
        </p:blipFill>
        <p:spPr>
          <a:xfrm>
            <a:off x="1304464" y="3563358"/>
            <a:ext cx="1133475" cy="4953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9598807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he-IL" dirty="0">
                <a:latin typeface="Arial" panose="020B0604020202020204" pitchFamily="34" charset="0"/>
                <a:cs typeface="Arial" panose="020B0604020202020204" pitchFamily="34" charset="0"/>
              </a:rPr>
              <a:t>סימולציה</a:t>
            </a:r>
            <a:br>
              <a:rPr lang="he-IL" dirty="0">
                <a:latin typeface="Arial" panose="020B0604020202020204" pitchFamily="34" charset="0"/>
                <a:cs typeface="Arial" panose="020B0604020202020204" pitchFamily="34" charset="0"/>
              </a:rPr>
            </a:br>
            <a:r>
              <a:rPr lang="he-IL" sz="1600" dirty="0">
                <a:latin typeface="Arial" panose="020B0604020202020204" pitchFamily="34" charset="0"/>
                <a:cs typeface="Arial" panose="020B0604020202020204" pitchFamily="34" charset="0"/>
              </a:rPr>
              <a:t>ביצוע סימולציות קניה ומכירה בתיק – מאפשר לראות עמידה במדיניות ובאיסורים טרום ביצוע. </a:t>
            </a:r>
          </a:p>
        </p:txBody>
      </p:sp>
      <p:sp>
        <p:nvSpPr>
          <p:cNvPr id="5" name="Content Placeholder 4"/>
          <p:cNvSpPr>
            <a:spLocks noGrp="1"/>
          </p:cNvSpPr>
          <p:nvPr>
            <p:ph idx="1"/>
          </p:nvPr>
        </p:nvSpPr>
        <p:spPr/>
        <p:txBody>
          <a:bodyPr/>
          <a:lstStyle/>
          <a:p>
            <a:endParaRPr lang="he-IL"/>
          </a:p>
        </p:txBody>
      </p:sp>
      <p:pic>
        <p:nvPicPr>
          <p:cNvPr id="7" name="Picture 6"/>
          <p:cNvPicPr>
            <a:picLocks noChangeAspect="1"/>
          </p:cNvPicPr>
          <p:nvPr/>
        </p:nvPicPr>
        <p:blipFill>
          <a:blip r:embed="rId2"/>
          <a:stretch>
            <a:fillRect/>
          </a:stretch>
        </p:blipFill>
        <p:spPr>
          <a:xfrm>
            <a:off x="747204" y="585216"/>
            <a:ext cx="1114521" cy="1165763"/>
          </a:xfrm>
          <a:prstGeom prst="rect">
            <a:avLst/>
          </a:prstGeom>
        </p:spPr>
      </p:pic>
      <p:cxnSp>
        <p:nvCxnSpPr>
          <p:cNvPr id="8" name="Straight Arrow Connector 7"/>
          <p:cNvCxnSpPr/>
          <p:nvPr/>
        </p:nvCxnSpPr>
        <p:spPr>
          <a:xfrm flipH="1">
            <a:off x="1232170" y="4552545"/>
            <a:ext cx="272375" cy="0"/>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pic>
        <p:nvPicPr>
          <p:cNvPr id="9" name="Picture 8">
            <a:extLst>
              <a:ext uri="{FF2B5EF4-FFF2-40B4-BE49-F238E27FC236}">
                <a16:creationId xmlns:a16="http://schemas.microsoft.com/office/drawing/2014/main" id="{9B1C94AE-A428-48F7-8B3D-A21AF0483AB7}"/>
              </a:ext>
            </a:extLst>
          </p:cNvPr>
          <p:cNvPicPr>
            <a:picLocks noChangeAspect="1"/>
          </p:cNvPicPr>
          <p:nvPr/>
        </p:nvPicPr>
        <p:blipFill>
          <a:blip r:embed="rId3"/>
          <a:stretch>
            <a:fillRect/>
          </a:stretch>
        </p:blipFill>
        <p:spPr>
          <a:xfrm>
            <a:off x="1024128" y="2285999"/>
            <a:ext cx="9720072" cy="3986785"/>
          </a:xfrm>
          <a:prstGeom prst="rect">
            <a:avLst/>
          </a:prstGeom>
        </p:spPr>
      </p:pic>
      <p:pic>
        <p:nvPicPr>
          <p:cNvPr id="10" name="Picture 9">
            <a:extLst>
              <a:ext uri="{FF2B5EF4-FFF2-40B4-BE49-F238E27FC236}">
                <a16:creationId xmlns:a16="http://schemas.microsoft.com/office/drawing/2014/main" id="{E2341178-0689-44D2-8C52-00B936CBA845}"/>
              </a:ext>
            </a:extLst>
          </p:cNvPr>
          <p:cNvPicPr>
            <a:picLocks noChangeAspect="1"/>
          </p:cNvPicPr>
          <p:nvPr/>
        </p:nvPicPr>
        <p:blipFill>
          <a:blip r:embed="rId4"/>
          <a:stretch>
            <a:fillRect/>
          </a:stretch>
        </p:blipFill>
        <p:spPr>
          <a:xfrm>
            <a:off x="1304464" y="3608999"/>
            <a:ext cx="990600" cy="56197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0350584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4825F1AF-8DBC-4E3D-9F3D-688338DA83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5464</TotalTime>
  <Words>596</Words>
  <Application>Microsoft Office PowerPoint</Application>
  <PresentationFormat>Widescreen</PresentationFormat>
  <Paragraphs>31</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Tw Cen MT</vt:lpstr>
      <vt:lpstr>Tw Cen MT Condensed</vt:lpstr>
      <vt:lpstr>Wingdings 3</vt:lpstr>
      <vt:lpstr>Integral</vt:lpstr>
      <vt:lpstr> Pam 7.42 Portfolio Analysis &amp; Monitoring      Powered by</vt:lpstr>
      <vt:lpstr>PowerPoint Presentation</vt:lpstr>
      <vt:lpstr>עוד  מאפשרת המערכת: </vt:lpstr>
      <vt:lpstr>דף הבית- הצגת הרכב תיק המנוהל  דף הבית מאפשר למשתמש להציג את כל השדות הקיימים במגמה 2020 – דירוג\מחמ\תשואה\הפרש ממשלתי ועוד כמו כן ניתן להכניס לתצוגה גם שדות פנימיים של הארגון על כל נייר ונייר – דירוג פנימי\המלצות אנליסטיים\ניירות  מותרים להשקעה וכדומה  </vt:lpstr>
      <vt:lpstr>שיקוף + הרכב קרנות מלא (כולל level2) שיקוף מלא של קרנות מנוהלות, כולל קרנות סל המוחזקות בקרנות מנוהלות. שיקוף של קרנות הסל העוקבות אחר מדדי תל אביב מבוצע על פי משקלן של הניירות הכוללות במדד היחוס   לפניכם תצוגה של תיק לפני שיקוף  </vt:lpstr>
      <vt:lpstr>הצגה של תיק לאחר שיקוף בתמונה המצורפת אנחנו רואים את התיק שהוצג בשקופית קודמת לאחר שיקוף וכולל קרנות סל וקרנות מסורתיות</vt:lpstr>
      <vt:lpstr>הצגת הרכבי קרנות  ניתן לגשת להרכב הקרנות המצויות בתיק ישירות מהתיק עבור קרנות הראל ההרכב מעודכן ליום מסחר אחרון עבור קרנות מתחרים ההרכב הינו על פי  קובץ 203</vt:lpstr>
      <vt:lpstr>הצגת הרכב קרנות  ניתן לראות בפאם את הרכב הקרנות של כל תעשיית הקרנות באופן עצמאי ללא קשר להחזקות בתיק   נתונים על קרנות הראל נכון ליום מסחר אחרון וקרנות של מתחרים לפי ק 203  </vt:lpstr>
      <vt:lpstr>סימולציה ביצוע סימולציות קניה ומכירה בתיק – מאפשר לראות עמידה במדיניות ובאיסורים טרום ביצוע. </vt:lpstr>
      <vt:lpstr>ממשק נוח ומהיר של עדכון קבצים</vt:lpstr>
      <vt:lpstr>דוח איסורים-הצגה מהירה ונוחה של סך האיסורים על כלל התיקים</vt:lpstr>
      <vt:lpstr>נתונים היסטוריים ניתן להציג נתונים הסטריים לתיק , כולל מחמ\תשואה\אחוז נייר ועוד בתיק לתאריך שיבחר על ידי היוזר  בחירת התאריך תציג לתיק גם את האיסורים המשוייכים לו לאותו תאריך ואת מדיניות התיק לאותו תאריך  וגם את נתוני התיק לאותו תאריך</vt:lpstr>
      <vt:lpstr>דוח חשיפות- על פי דרישות משרד האוצר</vt:lpstr>
      <vt:lpstr>תצוגה גרפיט נוחה וגמישה למערכת הפאם יכולת גרפיט המאפשרת לכל משתמש ליצור לעצמו גרפים על פי שדות שהוא יבחר. בגרף המוצג מטה ניתן לראות את סך האחזקה בקונצרני על פי דירוג כולל שיקוף  (פירוק הניירות הקונצרניים הנמצאים בקרנות מנוהלות ובקרנות סל)</vt:lpstr>
      <vt:lpstr>פילוח ענפי פעילות בתיק</vt:lpstr>
      <vt:lpstr>תודה רבה!</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Amiram Partouche</dc:creator>
  <cp:lastModifiedBy>Amiram Partouche</cp:lastModifiedBy>
  <cp:revision>37</cp:revision>
  <dcterms:created xsi:type="dcterms:W3CDTF">2020-10-05T07:12:14Z</dcterms:created>
  <dcterms:modified xsi:type="dcterms:W3CDTF">2022-06-13T13:41:03Z</dcterms:modified>
</cp:coreProperties>
</file>